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43891200" cy="32918400"/>
  <p:notesSz cx="6953250" cy="9239250"/>
  <p:embeddedFontLst>
    <p:embeddedFont>
      <p:font typeface="Calibri" panose="020F0502020204030204" pitchFamily="34" charset="0"/>
      <p:regular r:id="rId4"/>
      <p:bold r:id="rId5"/>
      <p:italic r:id="rId6"/>
      <p:boldItalic r:id="rId7"/>
    </p:embeddedFont>
    <p:embeddedFont>
      <p:font typeface="Georgia" panose="02040502050405020303" pitchFamily="18" charset="0"/>
      <p:regular r:id="rId8"/>
      <p:bold r:id="rId9"/>
      <p:italic r:id="rId10"/>
      <p:boldItalic r:id="rId11"/>
    </p:embeddedFont>
    <p:embeddedFont>
      <p:font typeface="Nunito" pitchFamily="2" charset="0"/>
      <p:regular r:id="rId12"/>
      <p:bold r:id="rId13"/>
      <p:italic r:id="rId14"/>
      <p:boldItalic r:id="rId15"/>
    </p:embeddedFont>
    <p:embeddedFont>
      <p:font typeface="Open Sans" panose="020B0606030504020204" pitchFamily="34" charset="0"/>
      <p:regular r:id="rId16"/>
      <p:bold r:id="rId17"/>
      <p:italic r:id="rId18"/>
      <p:boldItalic r:id="rId19"/>
    </p:embeddedFont>
  </p:embeddedFontLst>
  <p:custDataLst>
    <p:tags r:id="rId20"/>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76"/>
    <a:srgbClr val="457CA5"/>
    <a:srgbClr val="40739A"/>
    <a:srgbClr val="7690B2"/>
    <a:srgbClr val="DFE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658" autoAdjust="0"/>
    <p:restoredTop sz="94575" autoAdjust="0"/>
  </p:normalViewPr>
  <p:slideViewPr>
    <p:cSldViewPr>
      <p:cViewPr>
        <p:scale>
          <a:sx n="20" d="100"/>
          <a:sy n="20" d="100"/>
        </p:scale>
        <p:origin x="581" y="-40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handoutMaster" Target="handoutMasters/handoutMaster1.xml"/><Relationship Id="rId21" Type="http://schemas.openxmlformats.org/officeDocument/2006/relationships/commentAuthors" Target="commentAuthor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41"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193927" y="1317625"/>
            <a:ext cx="39503350" cy="5486400"/>
          </a:xfrm>
        </p:spPr>
        <p:txBody>
          <a:bodyPr/>
          <a:lstStyle>
            <a:defPPr>
              <a:defRPr kern="1200"/>
            </a:defPPr>
          </a:lstStyle>
          <a:p>
            <a:r>
              <a:rPr lang="en-US"/>
              <a:t>Click to edit Master title style</a:t>
            </a:r>
          </a:p>
        </p:txBody>
      </p:sp>
      <p:sp>
        <p:nvSpPr>
          <p:cNvPr id="3" name="Content Placeholder 2"/>
          <p:cNvSpPr>
            <a:spLocks noGrp="1"/>
          </p:cNvSpPr>
          <p:nvPr>
            <p:ph sz="quarter" idx="1"/>
          </p:nvPr>
        </p:nvSpPr>
        <p:spPr>
          <a:xfrm>
            <a:off x="2193927" y="7680326"/>
            <a:ext cx="19675475" cy="10787063"/>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0326"/>
            <a:ext cx="19675475" cy="10787063"/>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193927" y="18619788"/>
            <a:ext cx="19675475" cy="10787062"/>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2021802" y="18619788"/>
            <a:ext cx="19675475" cy="10787062"/>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42"/>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7"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8"/>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8"/>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7"/>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42"/>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algn="l" defTabSz="3762375">
              <a:defRPr sz="5700"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defTabSz="3762375">
              <a:defRPr sz="5700"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a:defPPr>
            <a:lvl1pPr algn="r" defTabSz="3762375">
              <a:defRPr sz="5700"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53250" y="33426400"/>
            <a:ext cx="29984700" cy="1460500"/>
          </a:xfrm>
          <a:prstGeom prst="rect">
            <a:avLst/>
          </a:prstGeom>
        </p:spPr>
      </p:pic>
      <p:sp>
        <p:nvSpPr>
          <p:cNvPr id="1034"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itchFamily="34" charset="0"/>
        </a:defRPr>
      </a:lvl2pPr>
      <a:lvl3pPr algn="ctr" defTabSz="3762375" rtl="0" eaLnBrk="0" fontAlgn="base" hangingPunct="0">
        <a:spcBef>
          <a:spcPct val="0"/>
        </a:spcBef>
        <a:spcAft>
          <a:spcPct val="0"/>
        </a:spcAft>
        <a:defRPr sz="18200">
          <a:solidFill>
            <a:schemeClr val="tx2"/>
          </a:solidFill>
          <a:latin typeface="Arial" pitchFamily="34" charset="0"/>
        </a:defRPr>
      </a:lvl3pPr>
      <a:lvl4pPr algn="ctr" defTabSz="3762375" rtl="0" eaLnBrk="0" fontAlgn="base" hangingPunct="0">
        <a:spcBef>
          <a:spcPct val="0"/>
        </a:spcBef>
        <a:spcAft>
          <a:spcPct val="0"/>
        </a:spcAft>
        <a:defRPr sz="18200">
          <a:solidFill>
            <a:schemeClr val="tx2"/>
          </a:solidFill>
          <a:latin typeface="Arial" pitchFamily="34" charset="0"/>
        </a:defRPr>
      </a:lvl4pPr>
      <a:lvl5pPr algn="ctr" defTabSz="3762375" rtl="0" eaLnBrk="0" fontAlgn="base" hangingPunct="0">
        <a:spcBef>
          <a:spcPct val="0"/>
        </a:spcBef>
        <a:spcAft>
          <a:spcPct val="0"/>
        </a:spcAft>
        <a:defRPr sz="18200">
          <a:solidFill>
            <a:schemeClr val="tx2"/>
          </a:solidFill>
          <a:latin typeface="Arial" pitchFamily="34" charset="0"/>
        </a:defRPr>
      </a:lvl5pPr>
      <a:lvl6pPr marL="457200" algn="ctr" defTabSz="3762375" rtl="0" fontAlgn="base">
        <a:spcBef>
          <a:spcPct val="0"/>
        </a:spcBef>
        <a:spcAft>
          <a:spcPct val="0"/>
        </a:spcAft>
        <a:defRPr sz="18200">
          <a:solidFill>
            <a:schemeClr val="tx2"/>
          </a:solidFill>
          <a:latin typeface="Arial" pitchFamily="34" charset="0"/>
        </a:defRPr>
      </a:lvl6pPr>
      <a:lvl7pPr marL="914400" algn="ctr" defTabSz="3762375" rtl="0" fontAlgn="base">
        <a:spcBef>
          <a:spcPct val="0"/>
        </a:spcBef>
        <a:spcAft>
          <a:spcPct val="0"/>
        </a:spcAft>
        <a:defRPr sz="18200">
          <a:solidFill>
            <a:schemeClr val="tx2"/>
          </a:solidFill>
          <a:latin typeface="Arial" pitchFamily="34" charset="0"/>
        </a:defRPr>
      </a:lvl7pPr>
      <a:lvl8pPr marL="1371600" algn="ctr" defTabSz="3762375" rtl="0" fontAlgn="base">
        <a:spcBef>
          <a:spcPct val="0"/>
        </a:spcBef>
        <a:spcAft>
          <a:spcPct val="0"/>
        </a:spcAft>
        <a:defRPr sz="18200">
          <a:solidFill>
            <a:schemeClr val="tx2"/>
          </a:solidFill>
          <a:latin typeface="Arial" pitchFamily="34" charset="0"/>
        </a:defRPr>
      </a:lvl8pPr>
      <a:lvl9pPr marL="1828800" algn="ctr" defTabSz="3762375" rtl="0" fontAlgn="base">
        <a:spcBef>
          <a:spcPct val="0"/>
        </a:spcBef>
        <a:spcAft>
          <a:spcPct val="0"/>
        </a:spcAft>
        <a:defRPr sz="18200">
          <a:solidFill>
            <a:schemeClr val="tx2"/>
          </a:solidFill>
          <a:latin typeface="Arial" pitchFamily="34" charset="0"/>
        </a:defRPr>
      </a:lvl9pPr>
    </p:titleStyle>
    <p:bodyStyle>
      <a:defPPr>
        <a:defRPr kern="1200"/>
      </a:defPPr>
      <a:lvl1pPr marL="1409700" indent="-1409700" algn="l" defTabSz="3762375" rtl="0" eaLnBrk="0" fontAlgn="base" hangingPunct="0">
        <a:spcBef>
          <a:spcPct val="20000"/>
        </a:spcBef>
        <a:spcAft>
          <a:spcPct val="0"/>
        </a:spcAft>
        <a:buChar char="•"/>
        <a:defRPr sz="13200">
          <a:solidFill>
            <a:schemeClr val="tx1"/>
          </a:solidFill>
          <a:latin typeface="+mn-lt"/>
          <a:ea typeface="+mn-ea"/>
          <a:cs typeface="+mn-cs"/>
        </a:defRPr>
      </a:lvl1pPr>
      <a:lvl2pPr marL="3057525" indent="-1176338" algn="l" defTabSz="3762375" rtl="0" eaLnBrk="0" fontAlgn="base" hangingPunct="0">
        <a:spcBef>
          <a:spcPct val="20000"/>
        </a:spcBef>
        <a:spcAft>
          <a:spcPct val="0"/>
        </a:spcAft>
        <a:buChar char="–"/>
        <a:defRPr sz="11500">
          <a:solidFill>
            <a:schemeClr val="tx1"/>
          </a:solidFill>
          <a:latin typeface="+mn-lt"/>
        </a:defRPr>
      </a:lvl2pPr>
      <a:lvl3pPr marL="4702175" indent="-939800" algn="l" defTabSz="3762375" rtl="0" eaLnBrk="0" fontAlgn="base" hangingPunct="0">
        <a:spcBef>
          <a:spcPct val="20000"/>
        </a:spcBef>
        <a:spcAft>
          <a:spcPct val="0"/>
        </a:spcAft>
        <a:buChar char="•"/>
        <a:defRPr sz="9900">
          <a:solidFill>
            <a:schemeClr val="tx1"/>
          </a:solidFill>
          <a:latin typeface="+mn-lt"/>
        </a:defRPr>
      </a:lvl3pPr>
      <a:lvl4pPr marL="6583363" indent="-939800" algn="l" defTabSz="3762375" rtl="0" eaLnBrk="0" fontAlgn="base" hangingPunct="0">
        <a:spcBef>
          <a:spcPct val="20000"/>
        </a:spcBef>
        <a:spcAft>
          <a:spcPct val="0"/>
        </a:spcAft>
        <a:buChar char="–"/>
        <a:defRPr sz="8200">
          <a:solidFill>
            <a:schemeClr val="tx1"/>
          </a:solidFill>
          <a:latin typeface="+mn-lt"/>
        </a:defRPr>
      </a:lvl4pPr>
      <a:lvl5pPr marL="8466138" indent="-941388" algn="l" defTabSz="3762375" rtl="0" eaLnBrk="0" fontAlgn="base" hangingPunct="0">
        <a:spcBef>
          <a:spcPct val="20000"/>
        </a:spcBef>
        <a:spcAft>
          <a:spcPct val="0"/>
        </a:spcAft>
        <a:buChar char="»"/>
        <a:defRPr sz="8200">
          <a:solidFill>
            <a:schemeClr val="tx1"/>
          </a:solidFill>
          <a:latin typeface="+mn-lt"/>
        </a:defRPr>
      </a:lvl5pPr>
      <a:lvl6pPr marL="8923338" indent="-941388" algn="l" defTabSz="3762375" rtl="0" fontAlgn="base">
        <a:spcBef>
          <a:spcPct val="20000"/>
        </a:spcBef>
        <a:spcAft>
          <a:spcPct val="0"/>
        </a:spcAft>
        <a:buChar char="»"/>
        <a:defRPr sz="8200">
          <a:solidFill>
            <a:schemeClr val="tx1"/>
          </a:solidFill>
          <a:latin typeface="+mn-lt"/>
        </a:defRPr>
      </a:lvl6pPr>
      <a:lvl7pPr marL="9380538" indent="-941388" algn="l" defTabSz="3762375" rtl="0" fontAlgn="base">
        <a:spcBef>
          <a:spcPct val="20000"/>
        </a:spcBef>
        <a:spcAft>
          <a:spcPct val="0"/>
        </a:spcAft>
        <a:buChar char="»"/>
        <a:defRPr sz="8200">
          <a:solidFill>
            <a:schemeClr val="tx1"/>
          </a:solidFill>
          <a:latin typeface="+mn-lt"/>
        </a:defRPr>
      </a:lvl7pPr>
      <a:lvl8pPr marL="9837738" indent="-941388" algn="l" defTabSz="3762375" rtl="0" fontAlgn="base">
        <a:spcBef>
          <a:spcPct val="20000"/>
        </a:spcBef>
        <a:spcAft>
          <a:spcPct val="0"/>
        </a:spcAft>
        <a:buChar char="»"/>
        <a:defRPr sz="8200">
          <a:solidFill>
            <a:schemeClr val="tx1"/>
          </a:solidFill>
          <a:latin typeface="+mn-lt"/>
        </a:defRPr>
      </a:lvl8pPr>
      <a:lvl9pPr marL="10294938" indent="-941388" algn="l" defTabSz="3762375" rtl="0" fontAlgn="base">
        <a:spcBef>
          <a:spcPct val="20000"/>
        </a:spcBef>
        <a:spcAft>
          <a:spcPct val="0"/>
        </a:spcAft>
        <a:buChar char="»"/>
        <a:defRPr sz="8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685800" y="533399"/>
            <a:ext cx="42519600" cy="6482676"/>
          </a:xfrm>
          <a:prstGeom prst="roundRect">
            <a:avLst>
              <a:gd name="adj" fmla="val 6990"/>
            </a:avLst>
          </a:prstGeom>
          <a:solidFill>
            <a:srgbClr val="E68176"/>
          </a:solidFill>
          <a:ln>
            <a:solidFill>
              <a:schemeClr val="tx1"/>
            </a:solidFill>
            <a:miter lim="800000"/>
          </a:ln>
        </p:spPr>
        <p:txBody>
          <a:bodyPr/>
          <a:lstStyle>
            <a:defPPr>
              <a:defRPr kern="1200"/>
            </a:defPPr>
          </a:lstStyle>
          <a:p>
            <a:pPr>
              <a:spcAft>
                <a:spcPts val="0"/>
              </a:spcAft>
            </a:pPr>
            <a:endParaRPr lang="en-US" sz="4000" i="1" dirty="0">
              <a:noFill/>
            </a:endParaRPr>
          </a:p>
        </p:txBody>
      </p:sp>
      <p:sp>
        <p:nvSpPr>
          <p:cNvPr id="2155" name="Rectangle 167"/>
          <p:cNvSpPr>
            <a:spLocks noChangeArrowheads="1"/>
          </p:cNvSpPr>
          <p:nvPr/>
        </p:nvSpPr>
        <p:spPr bwMode="auto">
          <a:xfrm>
            <a:off x="685800" y="7310735"/>
            <a:ext cx="1005840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Abstract</a:t>
            </a:r>
          </a:p>
        </p:txBody>
      </p:sp>
      <p:sp>
        <p:nvSpPr>
          <p:cNvPr id="17" name="Text Placeholder 5">
            <a:extLst>
              <a:ext uri="{FF2B5EF4-FFF2-40B4-BE49-F238E27FC236}">
                <a16:creationId xmlns:a16="http://schemas.microsoft.com/office/drawing/2014/main" id="{B2C25681-95AF-45D0-852E-DC3E00E2FDFE}"/>
              </a:ext>
            </a:extLst>
          </p:cNvPr>
          <p:cNvSpPr txBox="1"/>
          <p:nvPr/>
        </p:nvSpPr>
        <p:spPr>
          <a:xfrm>
            <a:off x="3657600" y="1177360"/>
            <a:ext cx="36576000" cy="2937440"/>
          </a:xfrm>
          <a:prstGeom prst="rect">
            <a:avLst/>
          </a:prstGeom>
        </p:spPr>
        <p:txBody>
          <a:bodyPr lIns="0" tIns="0" rIns="0" bIns="0">
            <a:noAutofit/>
          </a:bodyPr>
          <a:ls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a:lstStyle>
          <a:p>
            <a:pPr algn="ctr" defTabSz="3761086">
              <a:spcBef>
                <a:spcPct val="20000"/>
              </a:spcBef>
              <a:defRPr/>
            </a:pPr>
            <a:r>
              <a:rPr lang="en-US" sz="8500" dirty="0">
                <a:solidFill>
                  <a:schemeClr val="bg1"/>
                </a:solidFill>
                <a:latin typeface="Nunito" panose="00000500000000000000" pitchFamily="2" charset="0"/>
              </a:rPr>
              <a:t>Hotel Reservation System</a:t>
            </a:r>
          </a:p>
        </p:txBody>
      </p:sp>
      <p:sp>
        <p:nvSpPr>
          <p:cNvPr id="19" name="Rectangle 167">
            <a:extLst>
              <a:ext uri="{FF2B5EF4-FFF2-40B4-BE49-F238E27FC236}">
                <a16:creationId xmlns:a16="http://schemas.microsoft.com/office/drawing/2014/main" id="{CC5F2601-3472-4441-8610-673ACB878A1B}"/>
              </a:ext>
            </a:extLst>
          </p:cNvPr>
          <p:cNvSpPr>
            <a:spLocks noChangeArrowheads="1"/>
          </p:cNvSpPr>
          <p:nvPr/>
        </p:nvSpPr>
        <p:spPr bwMode="auto">
          <a:xfrm>
            <a:off x="11508661" y="20116800"/>
            <a:ext cx="1005840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b="1" dirty="0">
                <a:solidFill>
                  <a:schemeClr val="bg1"/>
                </a:solidFill>
                <a:latin typeface="Georgia" pitchFamily="18" charset="0"/>
              </a:rPr>
              <a:t>Acknowledgment</a:t>
            </a:r>
            <a:endParaRPr lang="en-US" sz="3600" dirty="0">
              <a:solidFill>
                <a:schemeClr val="bg1"/>
              </a:solidFill>
              <a:latin typeface="Nunito" panose="00000500000000000000" pitchFamily="2" charset="0"/>
            </a:endParaRPr>
          </a:p>
        </p:txBody>
      </p:sp>
      <p:sp>
        <p:nvSpPr>
          <p:cNvPr id="20"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11415422" y="7376171"/>
            <a:ext cx="1005840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Methodology</a:t>
            </a:r>
          </a:p>
        </p:txBody>
      </p:sp>
      <p:sp>
        <p:nvSpPr>
          <p:cNvPr id="22" name="Rectangle 167">
            <a:extLst>
              <a:ext uri="{FF2B5EF4-FFF2-40B4-BE49-F238E27FC236}">
                <a16:creationId xmlns:a16="http://schemas.microsoft.com/office/drawing/2014/main" id="{911E8223-4617-4E14-85CC-64FBEF860AEB}"/>
              </a:ext>
            </a:extLst>
          </p:cNvPr>
          <p:cNvSpPr>
            <a:spLocks noChangeArrowheads="1"/>
          </p:cNvSpPr>
          <p:nvPr/>
        </p:nvSpPr>
        <p:spPr bwMode="auto">
          <a:xfrm>
            <a:off x="22630847" y="25939867"/>
            <a:ext cx="2088126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Conclusion</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685800" y="13373371"/>
            <a:ext cx="1005840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Introduction</a:t>
            </a:r>
          </a:p>
        </p:txBody>
      </p:sp>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22443502" y="11887200"/>
            <a:ext cx="2088126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Results</a:t>
            </a:r>
          </a:p>
        </p:txBody>
      </p:sp>
      <p:sp>
        <p:nvSpPr>
          <p:cNvPr id="48" name="TextBox 47">
            <a:extLst>
              <a:ext uri="{FF2B5EF4-FFF2-40B4-BE49-F238E27FC236}">
                <a16:creationId xmlns:a16="http://schemas.microsoft.com/office/drawing/2014/main" id="{6A0D303C-BC2E-4D27-8DCB-AFFC83235B99}"/>
              </a:ext>
            </a:extLst>
          </p:cNvPr>
          <p:cNvSpPr txBox="1"/>
          <p:nvPr/>
        </p:nvSpPr>
        <p:spPr>
          <a:xfrm>
            <a:off x="602117" y="8239446"/>
            <a:ext cx="9843621" cy="5011949"/>
          </a:xfrm>
          <a:prstGeom prst="rect">
            <a:avLst/>
          </a:prstGeom>
          <a:noFill/>
        </p:spPr>
        <p:txBody>
          <a:bodyPr wrap="square" rtlCol="0">
            <a:spAutoFit/>
          </a:bodyPr>
          <a:lstStyle>
            <a:defPPr>
              <a:defRPr kern="1200"/>
            </a:defPPr>
          </a:lstStyle>
          <a:p>
            <a:pPr marL="0" marR="0" algn="just">
              <a:lnSpc>
                <a:spcPct val="150000"/>
              </a:lnSpc>
              <a:spcBef>
                <a:spcPts val="1200"/>
              </a:spcBef>
              <a:spcAft>
                <a:spcPts val="0"/>
              </a:spcAft>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develop a comprehensive hotel booking website that provides users with a seamless and user-friendly experience. The website will allow users to search for hotels, compare prices, and make reservations. The project will involve extensive market research to identify the major players in the hotel booking industry and to understand user needs and preferences. The website will be designed with a focus on usability and user experience, with intuitive navigation, responsive design, and fast loading times. The website will also integrate with third-party systems, such as payment gateways and hotel management systems</a:t>
            </a:r>
          </a:p>
        </p:txBody>
      </p:sp>
      <p:sp>
        <p:nvSpPr>
          <p:cNvPr id="49" name="TextBox 48">
            <a:extLst>
              <a:ext uri="{FF2B5EF4-FFF2-40B4-BE49-F238E27FC236}">
                <a16:creationId xmlns:a16="http://schemas.microsoft.com/office/drawing/2014/main" id="{DEA09F5A-1661-4BDF-A2DF-89252468F52D}"/>
              </a:ext>
            </a:extLst>
          </p:cNvPr>
          <p:cNvSpPr txBox="1"/>
          <p:nvPr/>
        </p:nvSpPr>
        <p:spPr>
          <a:xfrm>
            <a:off x="691662" y="14331241"/>
            <a:ext cx="10058400" cy="5719836"/>
          </a:xfrm>
          <a:prstGeom prst="rect">
            <a:avLst/>
          </a:prstGeom>
          <a:noFill/>
        </p:spPr>
        <p:txBody>
          <a:bodyPr wrap="square" rtlCol="0">
            <a:spAutoFit/>
          </a:bodyPr>
          <a:lstStyle>
            <a:defPPr>
              <a:defRPr kern="1200"/>
            </a:defPPr>
          </a:lstStyle>
          <a:p>
            <a:pPr marL="0" marR="0" algn="just">
              <a:lnSpc>
                <a:spcPct val="150000"/>
              </a:lnSpc>
              <a:spcBef>
                <a:spcPts val="1200"/>
              </a:spcBef>
              <a:spcAft>
                <a:spcPts val="0"/>
              </a:spcAft>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advancement of technology has revolutionized various industries, including the hospitality sector. The convenience and ease of online booking systems have become a necessity for hotels to effectively manage their operations and attract customers. In line with this, our graduation project aims to develop a comprehensive Hotel Booking System that caters to the needs of both hotel administrators and users.</a:t>
            </a:r>
          </a:p>
          <a:p>
            <a:pPr marL="0" marR="0" algn="just">
              <a:lnSpc>
                <a:spcPct val="150000"/>
              </a:lnSpc>
              <a:spcBef>
                <a:spcPts val="1200"/>
              </a:spcBef>
              <a:spcAft>
                <a:spcPts val="0"/>
              </a:spcAft>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Hotel Booking System is designed to streamline the hotel reservation process and provide a user-friendly platform for customers to browse and book hotel offers, while enabling administrators to manage hotel listings and handle user reservations efficiently. </a:t>
            </a:r>
          </a:p>
        </p:txBody>
      </p:sp>
      <p:sp>
        <p:nvSpPr>
          <p:cNvPr id="54" name="TextBox 53">
            <a:extLst>
              <a:ext uri="{FF2B5EF4-FFF2-40B4-BE49-F238E27FC236}">
                <a16:creationId xmlns:a16="http://schemas.microsoft.com/office/drawing/2014/main" id="{78FB01C1-373E-4866-BF69-4540A0DE8387}"/>
              </a:ext>
            </a:extLst>
          </p:cNvPr>
          <p:cNvSpPr txBox="1"/>
          <p:nvPr/>
        </p:nvSpPr>
        <p:spPr>
          <a:xfrm>
            <a:off x="11508661" y="21259800"/>
            <a:ext cx="9939038" cy="8889934"/>
          </a:xfrm>
          <a:prstGeom prst="rect">
            <a:avLst/>
          </a:prstGeom>
          <a:noFill/>
        </p:spPr>
        <p:txBody>
          <a:bodyPr wrap="square" rtlCol="0">
            <a:spAutoFit/>
          </a:bodyPr>
          <a:lstStyle>
            <a:defPPr>
              <a:defRPr kern="1200"/>
            </a:defPPr>
          </a:lstStyle>
          <a:p>
            <a:pPr marL="457200" indent="-457200" algn="just">
              <a:lnSpc>
                <a:spcPct val="150000"/>
              </a:lnSpc>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We would like to express our sincere gratitude and </a:t>
            </a:r>
            <a:r>
              <a:rPr lang="en-US" sz="2400" b="0" dirty="0" err="1">
                <a:solidFill>
                  <a:schemeClr val="tx1"/>
                </a:solidFill>
                <a:latin typeface="Times New Roman" panose="02020603050405020304" pitchFamily="18" charset="0"/>
                <a:cs typeface="Times New Roman" panose="02020603050405020304" pitchFamily="18" charset="0"/>
              </a:rPr>
              <a:t>appreciationto</a:t>
            </a:r>
            <a:r>
              <a:rPr lang="en-US" sz="2400" b="0" dirty="0">
                <a:solidFill>
                  <a:schemeClr val="tx1"/>
                </a:solidFill>
                <a:latin typeface="Times New Roman" panose="02020603050405020304" pitchFamily="18" charset="0"/>
                <a:cs typeface="Times New Roman" panose="02020603050405020304" pitchFamily="18" charset="0"/>
              </a:rPr>
              <a:t> Dr. </a:t>
            </a:r>
            <a:r>
              <a:rPr lang="en-US" sz="2400" b="0" dirty="0" err="1">
                <a:solidFill>
                  <a:schemeClr val="tx1"/>
                </a:solidFill>
                <a:latin typeface="Times New Roman" panose="02020603050405020304" pitchFamily="18" charset="0"/>
                <a:cs typeface="Times New Roman" panose="02020603050405020304" pitchFamily="18" charset="0"/>
              </a:rPr>
              <a:t>Esmat</a:t>
            </a:r>
            <a:r>
              <a:rPr lang="en-US" sz="2400" b="0" dirty="0">
                <a:solidFill>
                  <a:schemeClr val="tx1"/>
                </a:solidFill>
                <a:latin typeface="Times New Roman" panose="02020603050405020304" pitchFamily="18" charset="0"/>
                <a:cs typeface="Times New Roman" panose="02020603050405020304" pitchFamily="18" charset="0"/>
              </a:rPr>
              <a:t> for his invaluable guidance and support throughout the course of this research project. Dr. </a:t>
            </a:r>
            <a:r>
              <a:rPr lang="en-US" sz="2400" b="0" dirty="0" err="1">
                <a:solidFill>
                  <a:schemeClr val="tx1"/>
                </a:solidFill>
                <a:latin typeface="Times New Roman" panose="02020603050405020304" pitchFamily="18" charset="0"/>
                <a:cs typeface="Times New Roman" panose="02020603050405020304" pitchFamily="18" charset="0"/>
              </a:rPr>
              <a:t>Esmat’s</a:t>
            </a:r>
            <a:r>
              <a:rPr lang="en-US" sz="2400" b="0" dirty="0">
                <a:solidFill>
                  <a:schemeClr val="tx1"/>
                </a:solidFill>
                <a:latin typeface="Times New Roman" panose="02020603050405020304" pitchFamily="18" charset="0"/>
                <a:cs typeface="Times New Roman" panose="02020603050405020304" pitchFamily="18" charset="0"/>
              </a:rPr>
              <a:t> expertise and insights were instrumental in shaping the direction of this project and ensuring its success. Dr. </a:t>
            </a:r>
            <a:r>
              <a:rPr lang="en-US" sz="2400" b="0" dirty="0" err="1">
                <a:solidFill>
                  <a:schemeClr val="tx1"/>
                </a:solidFill>
                <a:latin typeface="Times New Roman" panose="02020603050405020304" pitchFamily="18" charset="0"/>
                <a:cs typeface="Times New Roman" panose="02020603050405020304" pitchFamily="18" charset="0"/>
              </a:rPr>
              <a:t>Esmat's</a:t>
            </a:r>
            <a:r>
              <a:rPr lang="en-US" sz="2400" b="0" dirty="0">
                <a:solidFill>
                  <a:schemeClr val="tx1"/>
                </a:solidFill>
                <a:latin typeface="Times New Roman" panose="02020603050405020304" pitchFamily="18" charset="0"/>
                <a:cs typeface="Times New Roman" panose="02020603050405020304" pitchFamily="18" charset="0"/>
              </a:rPr>
              <a:t> unwavering support and encouragement provided us with the motivation and inspiration to overcome the challenges that arose during the course of this project. His willingness to provide feedback and guidance at every stage of the project was instrumental in helping us to refine our ideas and produce a high-quality research paper. We would also like to thank Dr. </a:t>
            </a:r>
            <a:r>
              <a:rPr lang="en-US" sz="2400" b="0" dirty="0" err="1">
                <a:solidFill>
                  <a:schemeClr val="tx1"/>
                </a:solidFill>
                <a:latin typeface="Times New Roman" panose="02020603050405020304" pitchFamily="18" charset="0"/>
                <a:cs typeface="Times New Roman" panose="02020603050405020304" pitchFamily="18" charset="0"/>
              </a:rPr>
              <a:t>Esmat</a:t>
            </a:r>
            <a:r>
              <a:rPr lang="en-US" sz="2400" b="0" dirty="0">
                <a:solidFill>
                  <a:schemeClr val="tx1"/>
                </a:solidFill>
                <a:latin typeface="Times New Roman" panose="02020603050405020304" pitchFamily="18" charset="0"/>
                <a:cs typeface="Times New Roman" panose="02020603050405020304" pitchFamily="18" charset="0"/>
              </a:rPr>
              <a:t> for his continued support and mentorship, which has been invaluable throughout our academic career. His dedication to teaching and research has been an inspiration to us, and we feel privileged to have had the opportunity to work with </a:t>
            </a:r>
            <a:r>
              <a:rPr lang="en-US" sz="2400" b="0" dirty="0" err="1">
                <a:solidFill>
                  <a:schemeClr val="tx1"/>
                </a:solidFill>
                <a:latin typeface="Times New Roman" panose="02020603050405020304" pitchFamily="18" charset="0"/>
                <a:cs typeface="Times New Roman" panose="02020603050405020304" pitchFamily="18" charset="0"/>
              </a:rPr>
              <a:t>him.Once</a:t>
            </a:r>
            <a:r>
              <a:rPr lang="en-US" sz="2400" b="0" dirty="0">
                <a:solidFill>
                  <a:schemeClr val="tx1"/>
                </a:solidFill>
                <a:latin typeface="Times New Roman" panose="02020603050405020304" pitchFamily="18" charset="0"/>
                <a:cs typeface="Times New Roman" panose="02020603050405020304" pitchFamily="18" charset="0"/>
              </a:rPr>
              <a:t> again, we would like to express our deep gratitude and appreciation to Dr. </a:t>
            </a:r>
            <a:r>
              <a:rPr lang="en-US" sz="2400" b="0" dirty="0" err="1">
                <a:solidFill>
                  <a:schemeClr val="tx1"/>
                </a:solidFill>
                <a:latin typeface="Times New Roman" panose="02020603050405020304" pitchFamily="18" charset="0"/>
                <a:cs typeface="Times New Roman" panose="02020603050405020304" pitchFamily="18" charset="0"/>
              </a:rPr>
              <a:t>Esmat</a:t>
            </a:r>
            <a:r>
              <a:rPr lang="en-US" sz="2400" b="0" dirty="0">
                <a:solidFill>
                  <a:schemeClr val="tx1"/>
                </a:solidFill>
                <a:latin typeface="Times New Roman" panose="02020603050405020304" pitchFamily="18" charset="0"/>
                <a:cs typeface="Times New Roman" panose="02020603050405020304" pitchFamily="18" charset="0"/>
              </a:rPr>
              <a:t> for his guidance and support throughout this project. His contributions have been in valuable, and we are grateful for the opportunity to have worked with him.</a:t>
            </a:r>
          </a:p>
        </p:txBody>
      </p:sp>
      <p:sp>
        <p:nvSpPr>
          <p:cNvPr id="241" name="TextBox 240">
            <a:extLst>
              <a:ext uri="{FF2B5EF4-FFF2-40B4-BE49-F238E27FC236}">
                <a16:creationId xmlns:a16="http://schemas.microsoft.com/office/drawing/2014/main" id="{289F4C29-97DA-4889-85D4-4718B5EF9EE5}"/>
              </a:ext>
            </a:extLst>
          </p:cNvPr>
          <p:cNvSpPr txBox="1"/>
          <p:nvPr/>
        </p:nvSpPr>
        <p:spPr>
          <a:xfrm>
            <a:off x="11415420" y="8519171"/>
            <a:ext cx="10058400" cy="2838341"/>
          </a:xfrm>
          <a:prstGeom prst="rect">
            <a:avLst/>
          </a:prstGeom>
          <a:noFill/>
        </p:spPr>
        <p:txBody>
          <a:bodyPr wrap="square" rtlCol="0">
            <a:spAutoFit/>
          </a:bodyPr>
          <a:lstStyle>
            <a:defPPr>
              <a:defRPr kern="1200"/>
            </a:defPPr>
          </a:lstStyle>
          <a:p>
            <a:pPr marL="48895" marR="635" indent="408305" algn="just">
              <a:lnSpc>
                <a:spcPct val="152000"/>
              </a:lnSpc>
              <a:spcBef>
                <a:spcPts val="0"/>
              </a:spcBef>
              <a:spcAft>
                <a:spcPts val="20"/>
              </a:spcAft>
            </a:pP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Agile</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model</a:t>
            </a: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is an iterative approach to project management and software development that helps teams deliver value faster and with fewer headaches. Requirements, plans, and results are evaluated continuously to create a natural mechanism for responding to change quickly.</a:t>
            </a:r>
          </a:p>
        </p:txBody>
      </p:sp>
      <p:sp>
        <p:nvSpPr>
          <p:cNvPr id="249" name="TextBox 248">
            <a:extLst>
              <a:ext uri="{FF2B5EF4-FFF2-40B4-BE49-F238E27FC236}">
                <a16:creationId xmlns:a16="http://schemas.microsoft.com/office/drawing/2014/main" id="{E7F5A37C-2B6C-4404-91FF-0640D04BD011}"/>
              </a:ext>
            </a:extLst>
          </p:cNvPr>
          <p:cNvSpPr txBox="1"/>
          <p:nvPr/>
        </p:nvSpPr>
        <p:spPr>
          <a:xfrm>
            <a:off x="22417380" y="30938926"/>
            <a:ext cx="20788019" cy="587277"/>
          </a:xfrm>
          <a:prstGeom prst="rect">
            <a:avLst/>
          </a:prstGeom>
          <a:noFill/>
        </p:spPr>
        <p:txBody>
          <a:bodyPr wrap="square" rtlCol="0">
            <a:spAutoFit/>
          </a:bodyPr>
          <a:lstStyle>
            <a:defPPr>
              <a:defRPr kern="1200"/>
            </a:defPPr>
          </a:lstStyle>
          <a:p>
            <a:pPr marL="0" marR="0" indent="457200" algn="just">
              <a:lnSpc>
                <a:spcPct val="150000"/>
              </a:lnSpc>
              <a:spcBef>
                <a:spcPts val="0"/>
              </a:spcBef>
              <a:spcAft>
                <a:spcPts val="800"/>
              </a:spcAft>
            </a:pPr>
            <a:endPar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167">
            <a:extLst>
              <a:ext uri="{FF2B5EF4-FFF2-40B4-BE49-F238E27FC236}">
                <a16:creationId xmlns:a16="http://schemas.microsoft.com/office/drawing/2014/main" id="{10CB766E-711B-EE92-DEC6-DCC3B1D3F000}"/>
              </a:ext>
            </a:extLst>
          </p:cNvPr>
          <p:cNvSpPr>
            <a:spLocks noChangeArrowheads="1"/>
          </p:cNvSpPr>
          <p:nvPr/>
        </p:nvSpPr>
        <p:spPr bwMode="auto">
          <a:xfrm>
            <a:off x="685800" y="20116800"/>
            <a:ext cx="1005840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Objectives</a:t>
            </a:r>
          </a:p>
        </p:txBody>
      </p:sp>
      <p:sp>
        <p:nvSpPr>
          <p:cNvPr id="11" name="TextBox 10">
            <a:extLst>
              <a:ext uri="{FF2B5EF4-FFF2-40B4-BE49-F238E27FC236}">
                <a16:creationId xmlns:a16="http://schemas.microsoft.com/office/drawing/2014/main" id="{DC0868E2-4917-9F26-EE28-DD037AE06F55}"/>
              </a:ext>
            </a:extLst>
          </p:cNvPr>
          <p:cNvSpPr txBox="1"/>
          <p:nvPr/>
        </p:nvSpPr>
        <p:spPr>
          <a:xfrm>
            <a:off x="685800" y="21259800"/>
            <a:ext cx="10058400" cy="11075148"/>
          </a:xfrm>
          <a:prstGeom prst="rect">
            <a:avLst/>
          </a:prstGeom>
          <a:noFill/>
        </p:spPr>
        <p:txBody>
          <a:bodyPr wrap="square" rtlCol="0">
            <a:spAutoFit/>
          </a:bodyPr>
          <a:lstStyle>
            <a:defPPr>
              <a:defRPr kern="1200"/>
            </a:defPPr>
          </a:lstStyle>
          <a:p>
            <a:pPr marL="342900" marR="0" lvl="0" indent="-342900" algn="just" rtl="0">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create an easy-to-use interface for hotel administrators to add and update hotel offers, manage reservations, and oversee the booking process effectively.</a:t>
            </a:r>
          </a:p>
          <a:p>
            <a:pPr marL="342900" marR="0" lvl="0" indent="-342900" algn="just">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develop a user-friendly interface for customers to browse through hotel offers, make reservations, view their booking history, and access their profiles.</a:t>
            </a:r>
          </a:p>
          <a:p>
            <a:pPr marL="342900" marR="0" lvl="0" indent="-342900" algn="just">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implement a robust and secure database system that stores hotel information, user details, and reservation data securely.</a:t>
            </a:r>
          </a:p>
          <a:p>
            <a:pPr marL="342900" marR="0" lvl="0" indent="-342900" algn="just">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integrate a reliable payment gateway to facilitate secure and convenient transactions for users.</a:t>
            </a:r>
          </a:p>
          <a:p>
            <a:pPr marL="342900" marR="0" lvl="0" indent="-342900" algn="just">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ensure seamless communication and notification mechanisms between hotel administrators and users regarding reservation confirmations, updates, and cancellations.</a:t>
            </a:r>
          </a:p>
          <a:p>
            <a:pPr marL="342900" marR="0" lvl="0" indent="-342900" algn="just">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optimize the system's performance, scalability, and responsiveness to handle multiple users and simultaneous reservations efficiently.</a:t>
            </a:r>
          </a:p>
          <a:p>
            <a:pPr marL="342900" marR="0" lvl="0" indent="-342900" algn="just" rtl="0">
              <a:lnSpc>
                <a:spcPct val="150000"/>
              </a:lnSpc>
              <a:spcBef>
                <a:spcPts val="1200"/>
              </a:spcBef>
              <a:spcAft>
                <a:spcPts val="0"/>
              </a:spcAft>
              <a:buFont typeface="Symbol" panose="05050102010706020507" pitchFamily="18" charset="2"/>
              <a:buChar char=""/>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conduct thorough testing and debugging to ensure the system's reliability, security, and user-friendliness.</a:t>
            </a:r>
          </a:p>
          <a:p>
            <a:pPr marL="342900" marR="0" lvl="0" indent="-342900" algn="just">
              <a:lnSpc>
                <a:spcPct val="150000"/>
              </a:lnSpc>
              <a:spcBef>
                <a:spcPts val="1200"/>
              </a:spcBef>
              <a:spcAft>
                <a:spcPts val="0"/>
              </a:spcAft>
              <a:buFont typeface="Symbol" panose="05050102010706020507" pitchFamily="18" charset="2"/>
              <a:buChar char=""/>
            </a:pP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A188C70-9FAB-C20B-B8CC-E5C7DDC51BE1}"/>
              </a:ext>
            </a:extLst>
          </p:cNvPr>
          <p:cNvSpPr txBox="1"/>
          <p:nvPr/>
        </p:nvSpPr>
        <p:spPr>
          <a:xfrm>
            <a:off x="11504965" y="11262097"/>
            <a:ext cx="9849493" cy="3399713"/>
          </a:xfrm>
          <a:prstGeom prst="rect">
            <a:avLst/>
          </a:prstGeom>
          <a:noFill/>
        </p:spPr>
        <p:txBody>
          <a:bodyPr wrap="square" rtlCol="0">
            <a:spAutoFit/>
          </a:bodyPr>
          <a:lstStyle/>
          <a:p>
            <a:pPr marL="48895" marR="635" indent="-6350" algn="just">
              <a:lnSpc>
                <a:spcPct val="152000"/>
              </a:lnSpc>
              <a:spcBef>
                <a:spcPts val="0"/>
              </a:spcBef>
              <a:spcAft>
                <a:spcPts val="20"/>
              </a:spcAft>
            </a:pPr>
            <a:r>
              <a:rPr lang="en-US" sz="2400">
                <a:solidFill>
                  <a:schemeClr val="tx1"/>
                </a:solidFill>
                <a:latin typeface="Open Sans" panose="020B0606030504020204" pitchFamily="34" charset="0"/>
                <a:ea typeface="Open Sans" panose="020B0606030504020204" pitchFamily="34" charset="0"/>
                <a:cs typeface="Open Sans" panose="020B0606030504020204" pitchFamily="34" charset="0"/>
              </a:rPr>
              <a:t>Why do </a:t>
            </a:r>
            <a:r>
              <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we prefer Agile over Waterfall model?</a:t>
            </a:r>
          </a:p>
          <a:p>
            <a:pPr marL="48895" marR="635" indent="-6350" algn="just">
              <a:lnSpc>
                <a:spcPct val="152000"/>
              </a:lnSpc>
              <a:spcBef>
                <a:spcPts val="0"/>
              </a:spcBef>
              <a:spcAft>
                <a:spcPts val="20"/>
              </a:spcAft>
            </a:pPr>
            <a:r>
              <a:rPr lang="en-US" sz="2400" b="0" dirty="0">
                <a:solidFill>
                  <a:schemeClr val="tx1"/>
                </a:solidFill>
                <a:latin typeface="Open Sans" panose="020B0606030504020204" pitchFamily="34" charset="0"/>
                <a:ea typeface="Open Sans" panose="020B0606030504020204" pitchFamily="34" charset="0"/>
                <a:cs typeface="Open Sans" panose="020B0606030504020204" pitchFamily="34" charset="0"/>
              </a:rPr>
              <a:t>		Agile model and Waterfall model are two popular project management methods that are best suited for different types of projects. Waterfall requires the team to complete each project phase before moving on to the next one, while Agile encourages the team to work simultaneously on different phases of the project.</a:t>
            </a:r>
          </a:p>
        </p:txBody>
      </p:sp>
      <p:pic>
        <p:nvPicPr>
          <p:cNvPr id="24" name="Picture 23" descr="Diagram&#10;&#10;Description automatically generated">
            <a:extLst>
              <a:ext uri="{FF2B5EF4-FFF2-40B4-BE49-F238E27FC236}">
                <a16:creationId xmlns:a16="http://schemas.microsoft.com/office/drawing/2014/main" id="{C37336BF-B7E5-EA5A-E8F9-CF9346526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8341" y="14690029"/>
            <a:ext cx="6553200" cy="5198171"/>
          </a:xfrm>
          <a:prstGeom prst="rect">
            <a:avLst/>
          </a:prstGeom>
        </p:spPr>
      </p:pic>
      <p:pic>
        <p:nvPicPr>
          <p:cNvPr id="28" name="Picture 27">
            <a:extLst>
              <a:ext uri="{FF2B5EF4-FFF2-40B4-BE49-F238E27FC236}">
                <a16:creationId xmlns:a16="http://schemas.microsoft.com/office/drawing/2014/main" id="{954998E1-63AC-2B65-F1AF-D4F6BE9EE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765" y="876754"/>
            <a:ext cx="8097380" cy="2800741"/>
          </a:xfrm>
          <a:prstGeom prst="rect">
            <a:avLst/>
          </a:prstGeom>
        </p:spPr>
      </p:pic>
      <p:pic>
        <p:nvPicPr>
          <p:cNvPr id="30" name="Picture 29" descr="Logo&#10;&#10;Description automatically generated">
            <a:extLst>
              <a:ext uri="{FF2B5EF4-FFF2-40B4-BE49-F238E27FC236}">
                <a16:creationId xmlns:a16="http://schemas.microsoft.com/office/drawing/2014/main" id="{A7085032-A940-DC11-3A3F-C175E5539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1102" y="876754"/>
            <a:ext cx="2933333" cy="2933333"/>
          </a:xfrm>
          <a:prstGeom prst="rect">
            <a:avLst/>
          </a:prstGeom>
        </p:spPr>
      </p:pic>
      <p:sp>
        <p:nvSpPr>
          <p:cNvPr id="31" name="TextBox 30">
            <a:extLst>
              <a:ext uri="{FF2B5EF4-FFF2-40B4-BE49-F238E27FC236}">
                <a16:creationId xmlns:a16="http://schemas.microsoft.com/office/drawing/2014/main" id="{AE8A6D8C-E1B7-412C-70AF-38E380B223F2}"/>
              </a:ext>
            </a:extLst>
          </p:cNvPr>
          <p:cNvSpPr txBox="1"/>
          <p:nvPr/>
        </p:nvSpPr>
        <p:spPr>
          <a:xfrm>
            <a:off x="33211016" y="5363153"/>
            <a:ext cx="8405436" cy="1446550"/>
          </a:xfrm>
          <a:prstGeom prst="rect">
            <a:avLst/>
          </a:prstGeom>
          <a:noFill/>
        </p:spPr>
        <p:txBody>
          <a:bodyPr wrap="square" rtlCol="0">
            <a:spAutoFit/>
          </a:bodyPr>
          <a:lstStyle/>
          <a:p>
            <a:r>
              <a:rPr lang="en-US" sz="4400" b="0" dirty="0">
                <a:solidFill>
                  <a:schemeClr val="bg1"/>
                </a:solidFill>
                <a:latin typeface="Open Sans" panose="020B0606030504020204" pitchFamily="34" charset="0"/>
                <a:ea typeface="Open Sans" panose="020B0606030504020204" pitchFamily="34" charset="0"/>
                <a:cs typeface="Open Sans" panose="020B0606030504020204" pitchFamily="34" charset="0"/>
              </a:rPr>
              <a:t>Under supervision of Professor     </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DR.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Esmat</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Mohamed</a:t>
            </a:r>
            <a:endParaRPr lang="en-US" dirty="0"/>
          </a:p>
        </p:txBody>
      </p:sp>
      <p:sp>
        <p:nvSpPr>
          <p:cNvPr id="34" name="TextBox 33">
            <a:extLst>
              <a:ext uri="{FF2B5EF4-FFF2-40B4-BE49-F238E27FC236}">
                <a16:creationId xmlns:a16="http://schemas.microsoft.com/office/drawing/2014/main" id="{37341204-1656-7782-986F-347BA4C2A882}"/>
              </a:ext>
            </a:extLst>
          </p:cNvPr>
          <p:cNvSpPr txBox="1"/>
          <p:nvPr/>
        </p:nvSpPr>
        <p:spPr>
          <a:xfrm>
            <a:off x="-250282" y="4503622"/>
            <a:ext cx="11548417" cy="2785378"/>
          </a:xfrm>
          <a:prstGeom prst="rect">
            <a:avLst/>
          </a:prstGeom>
          <a:noFill/>
        </p:spPr>
        <p:txBody>
          <a:bodyPr wrap="square" rtlCol="0">
            <a:spAutoFit/>
          </a:bodyPr>
          <a:lstStyle/>
          <a:p>
            <a:r>
              <a:rPr lang="en-US" sz="4400" b="0" dirty="0">
                <a:solidFill>
                  <a:schemeClr val="bg1"/>
                </a:solidFill>
                <a:latin typeface="Open Sans" panose="020B0606030504020204" pitchFamily="34" charset="0"/>
                <a:ea typeface="Open Sans" panose="020B0606030504020204" pitchFamily="34" charset="0"/>
                <a:cs typeface="Open Sans" panose="020B0606030504020204" pitchFamily="34" charset="0"/>
              </a:rPr>
              <a:t>Teaching Assistants:  </a:t>
            </a:r>
          </a:p>
          <a:p>
            <a:r>
              <a:rPr lang="en-US" sz="4400" b="0" dirty="0">
                <a:solidFill>
                  <a:schemeClr val="bg1"/>
                </a:solidFill>
                <a:latin typeface="Open Sans" panose="020B0606030504020204" pitchFamily="34" charset="0"/>
                <a:ea typeface="Open Sans" panose="020B0606030504020204" pitchFamily="34" charset="0"/>
                <a:cs typeface="Open Sans" panose="020B0606030504020204" pitchFamily="34" charset="0"/>
              </a:rPr>
              <a:t>Eng. Aya Mahmoud</a:t>
            </a:r>
          </a:p>
          <a:p>
            <a:r>
              <a:rPr lang="en-US" sz="4400" b="0" dirty="0">
                <a:solidFill>
                  <a:schemeClr val="bg1"/>
                </a:solidFill>
                <a:latin typeface="Open Sans" panose="020B0606030504020204" pitchFamily="34" charset="0"/>
                <a:ea typeface="Open Sans" panose="020B0606030504020204" pitchFamily="34" charset="0"/>
                <a:cs typeface="Open Sans" panose="020B0606030504020204" pitchFamily="34" charset="0"/>
              </a:rPr>
              <a:t>Eng. Mai </a:t>
            </a:r>
            <a:r>
              <a:rPr lang="en-US" sz="4400" b="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Assem</a:t>
            </a:r>
            <a:endParaRPr lang="en-US" sz="44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
        <p:nvSpPr>
          <p:cNvPr id="37" name="Rectangle 167">
            <a:extLst>
              <a:ext uri="{FF2B5EF4-FFF2-40B4-BE49-F238E27FC236}">
                <a16:creationId xmlns:a16="http://schemas.microsoft.com/office/drawing/2014/main" id="{38328410-0A48-3CAF-9D41-CABB9AEF1271}"/>
              </a:ext>
            </a:extLst>
          </p:cNvPr>
          <p:cNvSpPr>
            <a:spLocks noChangeArrowheads="1"/>
          </p:cNvSpPr>
          <p:nvPr/>
        </p:nvSpPr>
        <p:spPr bwMode="auto">
          <a:xfrm>
            <a:off x="22324140" y="7310735"/>
            <a:ext cx="20881260" cy="914400"/>
          </a:xfrm>
          <a:prstGeom prst="roundRect">
            <a:avLst/>
          </a:prstGeom>
          <a:solidFill>
            <a:srgbClr val="E64B3C"/>
          </a:solidFill>
          <a:ln w="9525">
            <a:noFill/>
            <a:miter lim="800000"/>
          </a:ln>
        </p:spPr>
        <p:txBody>
          <a:bodyPr wrap="none" lIns="137160" tIns="68580" rIns="137160" bIns="68580" anchor="ctr"/>
          <a:lstStyle>
            <a:defPPr>
              <a:defRPr kern="1200"/>
            </a:defPPr>
          </a:lstStyle>
          <a:p>
            <a:pPr defTabSz="3762375"/>
            <a:r>
              <a:rPr lang="en-US" sz="3600" dirty="0">
                <a:solidFill>
                  <a:schemeClr val="bg1"/>
                </a:solidFill>
                <a:latin typeface="Nunito" panose="00000500000000000000" pitchFamily="2" charset="0"/>
              </a:rPr>
              <a:t>Expected Outcomes</a:t>
            </a:r>
          </a:p>
        </p:txBody>
      </p:sp>
      <p:sp>
        <p:nvSpPr>
          <p:cNvPr id="38" name="TextBox 37">
            <a:extLst>
              <a:ext uri="{FF2B5EF4-FFF2-40B4-BE49-F238E27FC236}">
                <a16:creationId xmlns:a16="http://schemas.microsoft.com/office/drawing/2014/main" id="{F2892E4C-133A-ED2B-EABD-6B837F4C13F8}"/>
              </a:ext>
            </a:extLst>
          </p:cNvPr>
          <p:cNvSpPr txBox="1"/>
          <p:nvPr/>
        </p:nvSpPr>
        <p:spPr>
          <a:xfrm>
            <a:off x="22443501" y="8558905"/>
            <a:ext cx="20761897" cy="2549737"/>
          </a:xfrm>
          <a:prstGeom prst="rect">
            <a:avLst/>
          </a:prstGeom>
          <a:noFill/>
        </p:spPr>
        <p:txBody>
          <a:bodyPr wrap="square" rtlCol="0">
            <a:spAutoFit/>
          </a:bodyPr>
          <a:lstStyle>
            <a:defPPr>
              <a:defRPr kern="1200"/>
            </a:defPPr>
          </a:lstStyle>
          <a:p>
            <a:pPr marL="0" marR="0" algn="just">
              <a:lnSpc>
                <a:spcPct val="150000"/>
              </a:lnSpc>
              <a:spcBef>
                <a:spcPts val="1200"/>
              </a:spcBef>
              <a:spcAft>
                <a:spcPts val="0"/>
              </a:spcAft>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Hotel Booking System that simplifies the booking process, enhances communication and efficiency, and provides an improved experience for both hotel administrators and users, ultimately leading to increased customer satisfaction and improved operational effectiveness.</a:t>
            </a:r>
          </a:p>
          <a:p>
            <a:pPr algn="just">
              <a:lnSpc>
                <a:spcPct val="150000"/>
              </a:lnSpc>
              <a:spcBef>
                <a:spcPts val="1200"/>
              </a:spcBef>
              <a:spcAft>
                <a:spcPts val="0"/>
              </a:spcAft>
            </a:pPr>
            <a:r>
              <a:rPr lang="en-US" sz="2400" b="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Recommendations for optimizing a hotel booking website for search engines and improving its visibility in search results.</a:t>
            </a:r>
            <a:endParaRPr lang="en-US" sz="24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1200"/>
              </a:spcBef>
              <a:spcAft>
                <a:spcPts val="0"/>
              </a:spcAft>
            </a:pP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6" name="Picture 25" descr="A screenshot of a website&#10;&#10;Description automatically generated with medium confidence">
            <a:extLst>
              <a:ext uri="{FF2B5EF4-FFF2-40B4-BE49-F238E27FC236}">
                <a16:creationId xmlns:a16="http://schemas.microsoft.com/office/drawing/2014/main" id="{B0419AEF-0FC7-FF4B-F790-BF094C4B59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23399" y="13200900"/>
            <a:ext cx="10058400" cy="4919345"/>
          </a:xfrm>
          <a:prstGeom prst="rect">
            <a:avLst/>
          </a:prstGeom>
        </p:spPr>
      </p:pic>
      <p:pic>
        <p:nvPicPr>
          <p:cNvPr id="32" name="Picture 31" descr="A screenshot of a login page&#10;&#10;Description automatically generated with low confidence">
            <a:extLst>
              <a:ext uri="{FF2B5EF4-FFF2-40B4-BE49-F238E27FC236}">
                <a16:creationId xmlns:a16="http://schemas.microsoft.com/office/drawing/2014/main" id="{3ED086BE-B42F-14EE-F179-2EC255F1B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6399" y="17266659"/>
            <a:ext cx="11302223" cy="5555127"/>
          </a:xfrm>
          <a:prstGeom prst="rect">
            <a:avLst/>
          </a:prstGeom>
        </p:spPr>
      </p:pic>
      <p:pic>
        <p:nvPicPr>
          <p:cNvPr id="36" name="Picture 35" descr="A screenshot of a computer&#10;&#10;Description automatically generated with medium confidence">
            <a:extLst>
              <a:ext uri="{FF2B5EF4-FFF2-40B4-BE49-F238E27FC236}">
                <a16:creationId xmlns:a16="http://schemas.microsoft.com/office/drawing/2014/main" id="{EBA8AEB3-2633-1DA1-C572-FFE7A99F79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8590" y="19588926"/>
            <a:ext cx="9685859" cy="5970619"/>
          </a:xfrm>
          <a:prstGeom prst="rect">
            <a:avLst/>
          </a:prstGeom>
        </p:spPr>
      </p:pic>
      <p:sp>
        <p:nvSpPr>
          <p:cNvPr id="39" name="TextBox 38">
            <a:extLst>
              <a:ext uri="{FF2B5EF4-FFF2-40B4-BE49-F238E27FC236}">
                <a16:creationId xmlns:a16="http://schemas.microsoft.com/office/drawing/2014/main" id="{8C8F41CB-EA1C-06E1-9BF7-364F3B5C3B78}"/>
              </a:ext>
            </a:extLst>
          </p:cNvPr>
          <p:cNvSpPr txBox="1"/>
          <p:nvPr/>
        </p:nvSpPr>
        <p:spPr>
          <a:xfrm>
            <a:off x="22724088" y="27329466"/>
            <a:ext cx="20788019" cy="2899255"/>
          </a:xfrm>
          <a:prstGeom prst="rect">
            <a:avLst/>
          </a:prstGeom>
          <a:noFill/>
        </p:spPr>
        <p:txBody>
          <a:bodyPr wrap="square" rtlCol="0">
            <a:spAutoFit/>
          </a:bodyPr>
          <a:lstStyle/>
          <a:p>
            <a:pPr algn="just"/>
            <a:r>
              <a:rPr lang="en-US" sz="2400" b="0" dirty="0">
                <a:solidFill>
                  <a:schemeClr val="tx1"/>
                </a:solidFill>
                <a:effectLst/>
                <a:latin typeface="Times New Roman" panose="02020603050405020304" pitchFamily="18" charset="0"/>
                <a:ea typeface="Times New Roman" panose="02020603050405020304" pitchFamily="18" charset="0"/>
              </a:rPr>
              <a:t>In conclusion, the hotel booking project represents a significant step forward in the digitalization of the hospitality industry. By providing a user-friendly platform for customers to browse and book hotel rooms, the project streamlines the booking process and improves the overall customer experience.</a:t>
            </a:r>
          </a:p>
          <a:p>
            <a:pPr marL="83185" marR="578485" algn="just">
              <a:lnSpc>
                <a:spcPct val="115000"/>
              </a:lnSpc>
              <a:spcBef>
                <a:spcPts val="10"/>
              </a:spcBef>
              <a:spcAft>
                <a:spcPts val="0"/>
              </a:spcAft>
            </a:pPr>
            <a:r>
              <a:rPr lang="en-US" sz="2400" b="0" dirty="0">
                <a:solidFill>
                  <a:schemeClr val="tx1"/>
                </a:solidFill>
                <a:effectLst/>
                <a:latin typeface="Times New Roman" panose="02020603050405020304" pitchFamily="18" charset="0"/>
                <a:ea typeface="Times New Roman" panose="02020603050405020304" pitchFamily="18" charset="0"/>
              </a:rPr>
              <a:t>The project also offers a range of benefits for hotel owners and managers, including automated booking management and the ability to reach a wider audience of potential customers. The project's use of modern technologies and best practices ensures that it is scalable, secure, and easy to maintain.</a:t>
            </a:r>
          </a:p>
          <a:p>
            <a:pPr marL="83185" marR="578485" algn="just">
              <a:lnSpc>
                <a:spcPct val="115000"/>
              </a:lnSpc>
              <a:spcBef>
                <a:spcPts val="10"/>
              </a:spcBef>
              <a:spcAft>
                <a:spcPts val="0"/>
              </a:spcAft>
            </a:pPr>
            <a:r>
              <a:rPr lang="en-US" sz="2400" b="0" dirty="0">
                <a:solidFill>
                  <a:schemeClr val="tx1"/>
                </a:solidFill>
                <a:effectLst/>
                <a:latin typeface="Times New Roman" panose="02020603050405020304" pitchFamily="18" charset="0"/>
                <a:ea typeface="Times New Roman" panose="02020603050405020304" pitchFamily="18" charset="0"/>
              </a:rPr>
              <a:t>Overall, the hotel booking project represents a valuable contribution to the hospitality industry, both in terms of improving the customer experience and helping hotels to operate more efficiently. As the project continues to evolve and improve, it has the potential to become an essential tool for hotels of all sizes and types..</a:t>
            </a:r>
          </a:p>
          <a:p>
            <a:pPr algn="just"/>
            <a:endParaRPr lang="en-US" sz="2400" b="0" dirty="0">
              <a:solidFill>
                <a:schemeClr val="tx1"/>
              </a:solidFill>
            </a:endParaRPr>
          </a:p>
        </p:txBody>
      </p:sp>
      <p:sp>
        <p:nvSpPr>
          <p:cNvPr id="40" name="مستطيل 87">
            <a:extLst>
              <a:ext uri="{FF2B5EF4-FFF2-40B4-BE49-F238E27FC236}">
                <a16:creationId xmlns:a16="http://schemas.microsoft.com/office/drawing/2014/main" id="{58B7F381-427C-6832-62B1-7C74095A4B25}"/>
              </a:ext>
            </a:extLst>
          </p:cNvPr>
          <p:cNvSpPr/>
          <p:nvPr/>
        </p:nvSpPr>
        <p:spPr>
          <a:xfrm>
            <a:off x="20547503" y="4281078"/>
            <a:ext cx="2585461" cy="735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endParaRPr lang="en-US" sz="4400" b="1" dirty="0">
              <a:solidFill>
                <a:schemeClr val="bg1"/>
              </a:solidFill>
              <a:latin typeface="Arbutus Slab" panose="02000000000000000000" pitchFamily="2" charset="0"/>
              <a:ea typeface="Calibri" panose="020F0502020204030204" pitchFamily="34" charset="0"/>
            </a:endParaRPr>
          </a:p>
        </p:txBody>
      </p:sp>
      <p:sp>
        <p:nvSpPr>
          <p:cNvPr id="41" name="Oval 40">
            <a:extLst>
              <a:ext uri="{FF2B5EF4-FFF2-40B4-BE49-F238E27FC236}">
                <a16:creationId xmlns:a16="http://schemas.microsoft.com/office/drawing/2014/main" id="{5943EFF3-A07E-462F-8DE2-21ADC9CC1017}"/>
              </a:ext>
            </a:extLst>
          </p:cNvPr>
          <p:cNvSpPr/>
          <p:nvPr/>
        </p:nvSpPr>
        <p:spPr>
          <a:xfrm>
            <a:off x="23406741" y="2632756"/>
            <a:ext cx="2351292" cy="2210065"/>
          </a:xfrm>
          <a:prstGeom prst="ellipse">
            <a:avLst/>
          </a:prstGeom>
          <a:blipFill>
            <a:blip r:embed="rId8"/>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E5D96E9-A288-1E65-3909-DF1044C54B5F}"/>
              </a:ext>
            </a:extLst>
          </p:cNvPr>
          <p:cNvSpPr/>
          <p:nvPr/>
        </p:nvSpPr>
        <p:spPr>
          <a:xfrm>
            <a:off x="17392242" y="2556422"/>
            <a:ext cx="2351292" cy="2210065"/>
          </a:xfrm>
          <a:prstGeom prst="ellipse">
            <a:avLst/>
          </a:prstGeom>
          <a:blipFill>
            <a:blip r:embed="rId9"/>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1389F47-CA39-EE23-708F-E8006DF2527D}"/>
              </a:ext>
            </a:extLst>
          </p:cNvPr>
          <p:cNvSpPr/>
          <p:nvPr/>
        </p:nvSpPr>
        <p:spPr>
          <a:xfrm>
            <a:off x="12016889" y="2556422"/>
            <a:ext cx="2351292" cy="2210065"/>
          </a:xfrm>
          <a:prstGeom prst="ellipse">
            <a:avLst/>
          </a:prstGeom>
          <a:blipFill>
            <a:blip r:embed="rId10"/>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1379AA7-1C3F-AA62-7483-8F79C4FDA9CF}"/>
              </a:ext>
            </a:extLst>
          </p:cNvPr>
          <p:cNvSpPr/>
          <p:nvPr/>
        </p:nvSpPr>
        <p:spPr>
          <a:xfrm>
            <a:off x="29145467" y="2683293"/>
            <a:ext cx="2351292" cy="2210065"/>
          </a:xfrm>
          <a:prstGeom prst="ellipse">
            <a:avLst/>
          </a:prstGeom>
          <a:blipFill>
            <a:blip r:embed="rId11"/>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C9847DF-426F-B012-CC4C-80AE0231CB77}"/>
              </a:ext>
            </a:extLst>
          </p:cNvPr>
          <p:cNvSpPr txBox="1"/>
          <p:nvPr/>
        </p:nvSpPr>
        <p:spPr>
          <a:xfrm>
            <a:off x="10552705" y="5112637"/>
            <a:ext cx="5173204" cy="1446550"/>
          </a:xfrm>
          <a:prstGeom prst="rect">
            <a:avLst/>
          </a:prstGeom>
          <a:noFill/>
        </p:spPr>
        <p:txBody>
          <a:bodyPr wrap="square" rtlCol="0">
            <a:spAutoFit/>
          </a:bodyPr>
          <a:lstStyle/>
          <a:p>
            <a:pPr algn="ctr">
              <a:spcAft>
                <a:spcPts val="0"/>
              </a:spcAft>
            </a:pPr>
            <a:r>
              <a:rPr lang="en-US" sz="4400" b="1" dirty="0">
                <a:solidFill>
                  <a:schemeClr val="bg1"/>
                </a:solidFill>
                <a:latin typeface="Arbutus Slab" panose="02000000000000000000" pitchFamily="2" charset="0"/>
                <a:ea typeface="Calibri" panose="020F0502020204030204" pitchFamily="34" charset="0"/>
              </a:rPr>
              <a:t>Mahmoud Hamza</a:t>
            </a:r>
          </a:p>
          <a:p>
            <a:pPr algn="ctr">
              <a:spcAft>
                <a:spcPts val="0"/>
              </a:spcAft>
            </a:pPr>
            <a:r>
              <a:rPr lang="en-US" sz="4400" b="1" dirty="0">
                <a:solidFill>
                  <a:schemeClr val="bg1"/>
                </a:solidFill>
                <a:latin typeface="Arbutus Slab" panose="02000000000000000000" pitchFamily="2" charset="0"/>
                <a:ea typeface="Calibri" panose="020F0502020204030204" pitchFamily="34" charset="0"/>
              </a:rPr>
              <a:t>77876</a:t>
            </a:r>
          </a:p>
        </p:txBody>
      </p:sp>
      <p:sp>
        <p:nvSpPr>
          <p:cNvPr id="47" name="TextBox 46">
            <a:extLst>
              <a:ext uri="{FF2B5EF4-FFF2-40B4-BE49-F238E27FC236}">
                <a16:creationId xmlns:a16="http://schemas.microsoft.com/office/drawing/2014/main" id="{FFCE7420-5F77-F9C1-E10B-5652A57C9569}"/>
              </a:ext>
            </a:extLst>
          </p:cNvPr>
          <p:cNvSpPr txBox="1"/>
          <p:nvPr/>
        </p:nvSpPr>
        <p:spPr>
          <a:xfrm>
            <a:off x="15981286" y="5087854"/>
            <a:ext cx="5173204" cy="2108269"/>
          </a:xfrm>
          <a:prstGeom prst="rect">
            <a:avLst/>
          </a:prstGeom>
          <a:noFill/>
        </p:spPr>
        <p:txBody>
          <a:bodyPr wrap="square" rtlCol="0">
            <a:spAutoFit/>
          </a:bodyPr>
          <a:lstStyle/>
          <a:p>
            <a:pPr algn="ctr">
              <a:spcAft>
                <a:spcPts val="0"/>
              </a:spcAft>
            </a:pPr>
            <a:r>
              <a:rPr lang="en-US" sz="4400" b="1" dirty="0">
                <a:solidFill>
                  <a:schemeClr val="bg1"/>
                </a:solidFill>
                <a:latin typeface="Arbutus Slab" panose="02000000000000000000" pitchFamily="2" charset="0"/>
                <a:ea typeface="Calibri" panose="020F0502020204030204" pitchFamily="34" charset="0"/>
              </a:rPr>
              <a:t>Hamdy Mohamed</a:t>
            </a:r>
          </a:p>
          <a:p>
            <a:pPr algn="ctr">
              <a:spcAft>
                <a:spcPts val="0"/>
              </a:spcAft>
            </a:pPr>
            <a:r>
              <a:rPr lang="en-US" sz="4400" b="1" dirty="0">
                <a:solidFill>
                  <a:schemeClr val="bg1"/>
                </a:solidFill>
                <a:latin typeface="Arbutus Slab" panose="02000000000000000000" pitchFamily="2" charset="0"/>
                <a:ea typeface="Calibri" panose="020F0502020204030204" pitchFamily="34" charset="0"/>
              </a:rPr>
              <a:t>89455</a:t>
            </a:r>
          </a:p>
          <a:p>
            <a:endParaRPr lang="en-US" dirty="0"/>
          </a:p>
        </p:txBody>
      </p:sp>
      <p:sp>
        <p:nvSpPr>
          <p:cNvPr id="50" name="TextBox 49">
            <a:extLst>
              <a:ext uri="{FF2B5EF4-FFF2-40B4-BE49-F238E27FC236}">
                <a16:creationId xmlns:a16="http://schemas.microsoft.com/office/drawing/2014/main" id="{D932F09E-1AFA-3860-29F7-3604C830E884}"/>
              </a:ext>
            </a:extLst>
          </p:cNvPr>
          <p:cNvSpPr txBox="1"/>
          <p:nvPr/>
        </p:nvSpPr>
        <p:spPr>
          <a:xfrm>
            <a:off x="28214067" y="5063322"/>
            <a:ext cx="4839695" cy="2785378"/>
          </a:xfrm>
          <a:prstGeom prst="rect">
            <a:avLst/>
          </a:prstGeom>
          <a:noFill/>
        </p:spPr>
        <p:txBody>
          <a:bodyPr wrap="square" rtlCol="0">
            <a:spAutoFit/>
          </a:bodyPr>
          <a:lstStyle/>
          <a:p>
            <a:pPr algn="ctr">
              <a:spcAft>
                <a:spcPts val="0"/>
              </a:spcAft>
            </a:pPr>
            <a:r>
              <a:rPr lang="en-US" sz="4400" b="1" dirty="0" err="1">
                <a:solidFill>
                  <a:schemeClr val="bg1"/>
                </a:solidFill>
                <a:latin typeface="Arbutus Slab" panose="02000000000000000000" pitchFamily="2" charset="0"/>
                <a:ea typeface="Calibri" panose="020F0502020204030204" pitchFamily="34" charset="0"/>
              </a:rPr>
              <a:t>Ayham</a:t>
            </a:r>
            <a:r>
              <a:rPr lang="en-US" sz="4400" b="1" dirty="0">
                <a:solidFill>
                  <a:schemeClr val="bg1"/>
                </a:solidFill>
                <a:latin typeface="Arbutus Slab" panose="02000000000000000000" pitchFamily="2" charset="0"/>
                <a:ea typeface="Calibri" panose="020F0502020204030204" pitchFamily="34" charset="0"/>
              </a:rPr>
              <a:t> Ahmed</a:t>
            </a:r>
          </a:p>
          <a:p>
            <a:pPr algn="ctr">
              <a:spcAft>
                <a:spcPts val="0"/>
              </a:spcAft>
            </a:pPr>
            <a:r>
              <a:rPr lang="en-US" sz="4400" b="1" dirty="0">
                <a:solidFill>
                  <a:schemeClr val="bg1"/>
                </a:solidFill>
                <a:latin typeface="Arbutus Slab" panose="02000000000000000000" pitchFamily="2" charset="0"/>
                <a:ea typeface="Calibri" panose="020F0502020204030204" pitchFamily="34" charset="0"/>
              </a:rPr>
              <a:t>77660</a:t>
            </a:r>
          </a:p>
          <a:p>
            <a:pPr algn="ctr">
              <a:spcAft>
                <a:spcPts val="0"/>
              </a:spcAft>
            </a:pPr>
            <a:endParaRPr lang="en-US" sz="4400" b="1" dirty="0">
              <a:solidFill>
                <a:schemeClr val="bg1"/>
              </a:solidFill>
              <a:latin typeface="Arbutus Slab" panose="02000000000000000000" pitchFamily="2" charset="0"/>
              <a:ea typeface="Calibri" panose="020F0502020204030204" pitchFamily="34" charset="0"/>
            </a:endParaRPr>
          </a:p>
          <a:p>
            <a:endParaRPr lang="en-US" dirty="0"/>
          </a:p>
        </p:txBody>
      </p:sp>
      <p:sp>
        <p:nvSpPr>
          <p:cNvPr id="51" name="TextBox 50">
            <a:extLst>
              <a:ext uri="{FF2B5EF4-FFF2-40B4-BE49-F238E27FC236}">
                <a16:creationId xmlns:a16="http://schemas.microsoft.com/office/drawing/2014/main" id="{3DB9F134-ED31-D41A-C8E7-B7EEB5522DF3}"/>
              </a:ext>
            </a:extLst>
          </p:cNvPr>
          <p:cNvSpPr txBox="1"/>
          <p:nvPr/>
        </p:nvSpPr>
        <p:spPr>
          <a:xfrm>
            <a:off x="22136204" y="5102995"/>
            <a:ext cx="5173204" cy="2108269"/>
          </a:xfrm>
          <a:prstGeom prst="rect">
            <a:avLst/>
          </a:prstGeom>
          <a:noFill/>
        </p:spPr>
        <p:txBody>
          <a:bodyPr wrap="square" rtlCol="0">
            <a:spAutoFit/>
          </a:bodyPr>
          <a:lstStyle/>
          <a:p>
            <a:pPr algn="ctr">
              <a:spcAft>
                <a:spcPts val="0"/>
              </a:spcAft>
            </a:pPr>
            <a:r>
              <a:rPr lang="en-US" sz="4400" b="1" dirty="0">
                <a:solidFill>
                  <a:schemeClr val="bg1"/>
                </a:solidFill>
                <a:latin typeface="Arbutus Slab" panose="02000000000000000000" pitchFamily="2" charset="0"/>
                <a:ea typeface="Calibri" panose="020F0502020204030204" pitchFamily="34" charset="0"/>
              </a:rPr>
              <a:t>Omar Mohamed</a:t>
            </a:r>
          </a:p>
          <a:p>
            <a:pPr algn="ctr">
              <a:spcAft>
                <a:spcPts val="0"/>
              </a:spcAft>
            </a:pPr>
            <a:r>
              <a:rPr lang="en-US" sz="4400" b="1" dirty="0">
                <a:solidFill>
                  <a:schemeClr val="bg1"/>
                </a:solidFill>
                <a:latin typeface="Arbutus Slab" panose="02000000000000000000" pitchFamily="2" charset="0"/>
                <a:ea typeface="Calibri" panose="020F0502020204030204" pitchFamily="34" charset="0"/>
              </a:rPr>
              <a:t>89471</a:t>
            </a:r>
          </a:p>
          <a:p>
            <a:endParaRPr lang="en-US" dirty="0"/>
          </a:p>
        </p:txBody>
      </p:sp>
      <p:sp>
        <p:nvSpPr>
          <p:cNvPr id="2" name="Oval 1">
            <a:extLst>
              <a:ext uri="{FF2B5EF4-FFF2-40B4-BE49-F238E27FC236}">
                <a16:creationId xmlns:a16="http://schemas.microsoft.com/office/drawing/2014/main" id="{F0C5F5FF-8F07-0579-AE0F-BCE58995BEB1}"/>
              </a:ext>
            </a:extLst>
          </p:cNvPr>
          <p:cNvSpPr/>
          <p:nvPr/>
        </p:nvSpPr>
        <p:spPr>
          <a:xfrm>
            <a:off x="35134598" y="2245072"/>
            <a:ext cx="3462484" cy="3195752"/>
          </a:xfrm>
          <a:prstGeom prst="ellipse">
            <a:avLst/>
          </a:prstGeom>
          <a:blipFill>
            <a:blip r:embed="rId1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ceptualpewter|08-2022"/>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4646</TotalTime>
  <Words>915</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Nunito</vt:lpstr>
      <vt:lpstr>Calibri</vt:lpstr>
      <vt:lpstr>Symbol</vt:lpstr>
      <vt:lpstr>Times New Roman</vt:lpstr>
      <vt:lpstr>Arbutus Slab</vt:lpstr>
      <vt:lpstr>Open Sans</vt:lpstr>
      <vt:lpstr>Arial</vt:lpstr>
      <vt:lpstr>Georgia</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Omar Mohamed Mahmoud Mohamed El-Baqri</cp:lastModifiedBy>
  <cp:revision>169</cp:revision>
  <dcterms:modified xsi:type="dcterms:W3CDTF">2023-07-01T05:54:15Z</dcterms:modified>
  <cp:category>science research poster</cp:category>
</cp:coreProperties>
</file>